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10058400" cy="77724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271111"/>
    <a:srgbClr val="4D1E2C"/>
    <a:srgbClr val="D89E6C"/>
    <a:srgbClr val="87CBCB"/>
    <a:srgbClr val="CCB88F"/>
    <a:srgbClr val="C68EA1"/>
    <a:srgbClr val="90AFCD"/>
    <a:srgbClr val="90CBB2"/>
    <a:srgbClr val="CCA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6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7C17A-34DD-3C18-F2A1-A59E4E21B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2B370D-103A-D921-8BC0-970AE449F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D3DC01-A649-65D5-CB0D-B5D4AD2E0D6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16996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0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3A9C6-B4A0-70A1-F4CA-2CC659167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7668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C86925-F395-8579-B96B-2C77E048F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7CB390B-A6AE-3AD4-8BE9-12F545B10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6026" y="576072"/>
            <a:ext cx="2376104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0232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3EAF2E-7CD2-2684-DBB2-DFE9A0771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599E429-C06F-A0C1-73C8-864C6FA52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6027" y="576072"/>
            <a:ext cx="2376102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9781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CABCB-F7BA-3157-9CFC-811CE2BD3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5DD89B5-D603-D9CA-5629-0CC6A4AF91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719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5733FF-ECE0-1383-1A5E-461908828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06107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27891-60A1-C3E6-4F09-624D99815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7733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0A6F250-39BD-D901-59CE-3DD2C6139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CCA77-D311-25ED-06D9-E1A3305E4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3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DA6B66-B7EB-4FA9-238E-68FD3E453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0058398" cy="7772398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AA348-46DD-FAAD-21B1-15FC9C4D41AD}"/>
              </a:ext>
            </a:extLst>
          </p:cNvPr>
          <p:cNvSpPr txBox="1"/>
          <p:nvPr userDrawn="1"/>
        </p:nvSpPr>
        <p:spPr>
          <a:xfrm>
            <a:off x="8954429" y="3769112"/>
            <a:ext cx="0" cy="0"/>
          </a:xfrm>
          <a:prstGeom prst="rect">
            <a:avLst/>
          </a:prstGeom>
          <a:noFill/>
        </p:spPr>
        <p:txBody>
          <a:bodyPr wrap="none" lIns="82296" tIns="82296" rIns="82296" bIns="82296" rtlCol="0">
            <a:normAutofit fontScale="25000" lnSpcReduction="20000"/>
          </a:bodyPr>
          <a:lstStyle/>
          <a:p>
            <a:pPr marL="0" marR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23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592BCA-7659-7C13-8F51-50EF5299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727F7C3-CD3F-4684-64C9-2E06696995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2416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F2FAEF-32CE-FF03-FE11-9DEBB8C14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6B66BC0-8199-F851-A23E-BEE6EE74C9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27582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B90F0A-A6B4-B24E-7447-D7B0BF6DA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8B426BF-3619-476A-ACDB-AF88FA3877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6447" y="576072"/>
            <a:ext cx="2015683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93245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06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121manager@foodserv.or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6A24BB-A79D-51FB-6705-893281B58253}"/>
              </a:ext>
            </a:extLst>
          </p:cNvPr>
          <p:cNvSpPr txBox="1"/>
          <p:nvPr/>
        </p:nvSpPr>
        <p:spPr>
          <a:xfrm>
            <a:off x="230707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Beefy Macho Nachos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Soft Pretzel with 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Pineapple Chunks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Creamy Yogurt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Veggies with Dip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0DE5B-975A-979E-3229-B6E8EC1B99E4}"/>
              </a:ext>
            </a:extLst>
          </p:cNvPr>
          <p:cNvSpPr txBox="1"/>
          <p:nvPr/>
        </p:nvSpPr>
        <p:spPr>
          <a:xfrm>
            <a:off x="1757661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General Tso's Chicken with Rice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Vegetable Ramen Noodles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Crab Rangoon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Steamed Broccoli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Mandarin Oranges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6CBDD-AB01-9CFE-A69A-426004F326D2}"/>
              </a:ext>
            </a:extLst>
          </p:cNvPr>
          <p:cNvSpPr txBox="1"/>
          <p:nvPr/>
        </p:nvSpPr>
        <p:spPr>
          <a:xfrm>
            <a:off x="320264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lvl="0" algn="ctr">
              <a:defRPr/>
            </a:pPr>
            <a:r>
              <a:rPr lang="en-US" sz="900">
                <a:solidFill>
                  <a:srgbClr val="FF0000"/>
                </a:solidFill>
              </a:rPr>
              <a:t>PAPA JOHNS PIZZA</a:t>
            </a:r>
          </a:p>
          <a:p>
            <a:pPr lvl="0" algn="ctr">
              <a:defRPr/>
            </a:pPr>
            <a:r>
              <a:rPr lang="en-US" sz="900">
                <a:solidFill>
                  <a:srgbClr val="000000"/>
                </a:solidFill>
              </a:rPr>
              <a:t>Pepperoni </a:t>
            </a:r>
          </a:p>
          <a:p>
            <a:pPr lvl="0" algn="ctr">
              <a:defRPr/>
            </a:pPr>
            <a:r>
              <a:rPr lang="en-US" sz="900">
                <a:solidFill>
                  <a:srgbClr val="FF0000"/>
                </a:solidFill>
              </a:rPr>
              <a:t>OR</a:t>
            </a:r>
          </a:p>
          <a:p>
            <a:pPr lvl="0" algn="ctr">
              <a:defRPr/>
            </a:pPr>
            <a:r>
              <a:rPr lang="en-US" sz="900">
                <a:solidFill>
                  <a:srgbClr val="000000"/>
                </a:solidFill>
              </a:rPr>
              <a:t>Cheese</a:t>
            </a:r>
          </a:p>
          <a:p>
            <a:pPr lvl="0" algn="ctr">
              <a:defRPr/>
            </a:pPr>
            <a:r>
              <a:rPr lang="en-US" sz="900">
                <a:solidFill>
                  <a:srgbClr val="000000"/>
                </a:solidFill>
              </a:rPr>
              <a:t>with </a:t>
            </a:r>
          </a:p>
          <a:p>
            <a:pPr lvl="0" algn="ctr">
              <a:defRPr/>
            </a:pPr>
            <a:r>
              <a:rPr lang="en-US" sz="900">
                <a:solidFill>
                  <a:srgbClr val="000000"/>
                </a:solidFill>
              </a:rPr>
              <a:t>Fresh Veggies with Dip</a:t>
            </a:r>
          </a:p>
          <a:p>
            <a:pPr lvl="0" algn="ctr">
              <a:defRPr/>
            </a:pPr>
            <a:r>
              <a:rPr lang="en-US" sz="900">
                <a:solidFill>
                  <a:srgbClr val="000000"/>
                </a:solidFill>
              </a:rPr>
              <a:t>Apple Slices</a:t>
            </a:r>
          </a:p>
          <a:p>
            <a:pPr lvl="0" algn="ctr">
              <a:defRPr/>
            </a:pPr>
            <a:r>
              <a:rPr lang="en-US" sz="900">
                <a:solidFill>
                  <a:srgbClr val="000000"/>
                </a:solidFill>
              </a:rPr>
              <a:t>Oven Baked Cookie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498FA-BC0B-6AA4-1647-6C9D1323A58F}"/>
              </a:ext>
            </a:extLst>
          </p:cNvPr>
          <p:cNvSpPr txBox="1"/>
          <p:nvPr/>
        </p:nvSpPr>
        <p:spPr>
          <a:xfrm>
            <a:off x="468630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Golden Grilled 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Chicken Rings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French Fries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Sweet Strawberries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Chilled Pudding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9C0C5-9E9B-F564-A77B-C273BAEA7B33}"/>
              </a:ext>
            </a:extLst>
          </p:cNvPr>
          <p:cNvSpPr txBox="1"/>
          <p:nvPr/>
        </p:nvSpPr>
        <p:spPr>
          <a:xfrm>
            <a:off x="616996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Emoji Waffle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French Toast Sticks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Golden Hash Browns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Frosty Strawberries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 Blueberry Muffin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7155B-E2C8-AA72-08BB-719E8FC364D6}"/>
              </a:ext>
            </a:extLst>
          </p:cNvPr>
          <p:cNvSpPr txBox="1"/>
          <p:nvPr/>
        </p:nvSpPr>
        <p:spPr>
          <a:xfrm>
            <a:off x="6169962" y="16733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Hot Ham &amp; Cheese Sliders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Crispy Chicken Tenders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French Fries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Veggies with Dip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Pineapple Tidbits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B52E4-EE65-876F-4820-E96B1B7CBA1C}"/>
              </a:ext>
            </a:extLst>
          </p:cNvPr>
          <p:cNvSpPr txBox="1"/>
          <p:nvPr/>
        </p:nvSpPr>
        <p:spPr>
          <a:xfrm>
            <a:off x="230707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CARDINALS PEP RALLY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Double Play Dog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Fair Ball Fries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Curve Ball Cookie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Stolen Base Strawberries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EB9CB-D9EC-32F2-93C3-A9D353E93655}"/>
              </a:ext>
            </a:extLst>
          </p:cNvPr>
          <p:cNvSpPr txBox="1"/>
          <p:nvPr/>
        </p:nvSpPr>
        <p:spPr>
          <a:xfrm>
            <a:off x="171898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Autofit/>
          </a:bodyPr>
          <a:lstStyle/>
          <a:p>
            <a:pPr lvl="0"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Dino Chicken Nuggets</a:t>
            </a:r>
          </a:p>
          <a:p>
            <a:pPr lvl="0" algn="ctr">
              <a:defRPr/>
            </a:pPr>
            <a:r>
              <a:rPr lang="en-US" sz="800" dirty="0">
                <a:solidFill>
                  <a:srgbClr val="FF0000"/>
                </a:solidFill>
              </a:rPr>
              <a:t>OR</a:t>
            </a:r>
          </a:p>
          <a:p>
            <a:pPr lvl="0" algn="ctr">
              <a:defRPr/>
            </a:pPr>
            <a:r>
              <a:rPr lang="en-US" sz="800" dirty="0">
                <a:solidFill>
                  <a:srgbClr val="000000"/>
                </a:solidFill>
              </a:rPr>
              <a:t>Philly Cheese Chicken Wrap</a:t>
            </a:r>
          </a:p>
          <a:p>
            <a:pPr lvl="0" algn="ctr">
              <a:defRPr/>
            </a:pPr>
            <a:r>
              <a:rPr lang="en-US" sz="800" dirty="0">
                <a:solidFill>
                  <a:srgbClr val="000000"/>
                </a:solidFill>
              </a:rPr>
              <a:t>with </a:t>
            </a:r>
          </a:p>
          <a:p>
            <a:pPr lvl="0" algn="ctr">
              <a:defRPr/>
            </a:pPr>
            <a:r>
              <a:rPr lang="en-US" sz="800" dirty="0">
                <a:solidFill>
                  <a:srgbClr val="000000"/>
                </a:solidFill>
              </a:rPr>
              <a:t>Fresh Broccoli with Dip</a:t>
            </a:r>
          </a:p>
          <a:p>
            <a:pPr lvl="0" algn="ctr">
              <a:defRPr/>
            </a:pPr>
            <a:r>
              <a:rPr lang="en-US" sz="800" dirty="0">
                <a:solidFill>
                  <a:srgbClr val="000000"/>
                </a:solidFill>
              </a:rPr>
              <a:t>Pineapple Tidbits</a:t>
            </a:r>
          </a:p>
          <a:p>
            <a:pPr lvl="0" algn="ctr">
              <a:defRPr/>
            </a:pPr>
            <a:r>
              <a:rPr lang="en-US" sz="800" dirty="0">
                <a:solidFill>
                  <a:srgbClr val="000000"/>
                </a:solidFill>
              </a:rPr>
              <a:t>Vanilla Wafers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A23D04-3280-7787-3080-B6D5997CCCCA}"/>
              </a:ext>
            </a:extLst>
          </p:cNvPr>
          <p:cNvSpPr txBox="1"/>
          <p:nvPr/>
        </p:nvSpPr>
        <p:spPr>
          <a:xfrm>
            <a:off x="320264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lnSpcReduction="10000"/>
          </a:bodyPr>
          <a:lstStyle/>
          <a:p>
            <a:pPr lvl="0" algn="ctr">
              <a:defRPr/>
            </a:pPr>
            <a:r>
              <a:rPr lang="en-US" sz="800" dirty="0">
                <a:solidFill>
                  <a:srgbClr val="000000"/>
                </a:solidFill>
              </a:rPr>
              <a:t>Fluffy Pancakes</a:t>
            </a:r>
          </a:p>
          <a:p>
            <a:pPr lvl="0" algn="ctr">
              <a:defRPr/>
            </a:pPr>
            <a:r>
              <a:rPr lang="en-US" sz="800" dirty="0">
                <a:solidFill>
                  <a:srgbClr val="FF0000"/>
                </a:solidFill>
              </a:rPr>
              <a:t>OR</a:t>
            </a:r>
          </a:p>
          <a:p>
            <a:pPr lvl="0" algn="ctr">
              <a:defRPr/>
            </a:pPr>
            <a:r>
              <a:rPr lang="en-US" sz="800" dirty="0">
                <a:solidFill>
                  <a:srgbClr val="000000"/>
                </a:solidFill>
              </a:rPr>
              <a:t>Cheesy Omelet</a:t>
            </a:r>
          </a:p>
          <a:p>
            <a:pPr lvl="0" algn="ctr">
              <a:defRPr/>
            </a:pPr>
            <a:r>
              <a:rPr lang="en-US" sz="800" dirty="0">
                <a:solidFill>
                  <a:srgbClr val="000000"/>
                </a:solidFill>
              </a:rPr>
              <a:t>With</a:t>
            </a:r>
          </a:p>
          <a:p>
            <a:pPr lvl="0" algn="ctr">
              <a:defRPr/>
            </a:pPr>
            <a:r>
              <a:rPr lang="en-US" sz="800" dirty="0">
                <a:solidFill>
                  <a:srgbClr val="000000"/>
                </a:solidFill>
              </a:rPr>
              <a:t>Sausage Patty</a:t>
            </a:r>
          </a:p>
          <a:p>
            <a:pPr lvl="0" algn="ctr">
              <a:defRPr/>
            </a:pPr>
            <a:r>
              <a:rPr lang="en-US" sz="800" dirty="0">
                <a:solidFill>
                  <a:srgbClr val="000000"/>
                </a:solidFill>
              </a:rPr>
              <a:t>Fresh Blueberries</a:t>
            </a:r>
          </a:p>
          <a:p>
            <a:pPr lvl="0" algn="ctr">
              <a:defRPr/>
            </a:pPr>
            <a:r>
              <a:rPr lang="en-US" sz="800" dirty="0">
                <a:solidFill>
                  <a:srgbClr val="000000"/>
                </a:solidFill>
              </a:rPr>
              <a:t>Creamy Yogurt</a:t>
            </a:r>
          </a:p>
          <a:p>
            <a:pPr lvl="0" algn="ctr">
              <a:defRPr/>
            </a:pPr>
            <a:r>
              <a:rPr lang="en-US" sz="800" dirty="0">
                <a:solidFill>
                  <a:srgbClr val="000000"/>
                </a:solidFill>
              </a:rPr>
              <a:t>With Granola</a:t>
            </a:r>
          </a:p>
          <a:p>
            <a:pPr lvl="0" algn="ctr">
              <a:defRPr/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0899D1-12D2-201F-5AFB-DEBE94C181FB}"/>
              </a:ext>
            </a:extLst>
          </p:cNvPr>
          <p:cNvSpPr txBox="1"/>
          <p:nvPr/>
        </p:nvSpPr>
        <p:spPr>
          <a:xfrm>
            <a:off x="468630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Baked Macaroni &amp; 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BLT Wrap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Veggies with Dip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Mandarin Oranges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Cinnamon Goldfish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6C3BF9-2B9B-C9C7-762F-B2D2128DB234}"/>
              </a:ext>
            </a:extLst>
          </p:cNvPr>
          <p:cNvSpPr txBox="1"/>
          <p:nvPr/>
        </p:nvSpPr>
        <p:spPr>
          <a:xfrm>
            <a:off x="6169962" y="4104266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SPECIAL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030A0"/>
                </a:solidFill>
                <a:latin typeface="Arial" panose="020B0604020202020204"/>
              </a:rPr>
              <a:t>LUNCH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030A0"/>
                </a:solidFill>
                <a:latin typeface="Arial" panose="020B0604020202020204"/>
              </a:rPr>
              <a:t>NO FSC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LUNCH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C68DCE-C2B9-46B3-FC68-A64327CF27AF}"/>
              </a:ext>
            </a:extLst>
          </p:cNvPr>
          <p:cNvSpPr txBox="1"/>
          <p:nvPr/>
        </p:nvSpPr>
        <p:spPr>
          <a:xfrm>
            <a:off x="230707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Crispy Chicken Strips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Turkey and Cheese Croissant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Golden French Fries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Garden Salad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Chilled Peaches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F3C375-9706-7D27-66C9-85EFE5C23F82}"/>
              </a:ext>
            </a:extLst>
          </p:cNvPr>
          <p:cNvSpPr txBox="1"/>
          <p:nvPr/>
        </p:nvSpPr>
        <p:spPr>
          <a:xfrm>
            <a:off x="171898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Baked Chicken Leg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Grilled Hamburger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Golden French Fries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Fresh Veggies with Dip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Mandarin Oranges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AD0FF6-7599-746B-8F9A-678CAB03D125}"/>
              </a:ext>
            </a:extLst>
          </p:cNvPr>
          <p:cNvSpPr txBox="1"/>
          <p:nvPr/>
        </p:nvSpPr>
        <p:spPr>
          <a:xfrm>
            <a:off x="320264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lvl="0" algn="ctr">
              <a:defRPr/>
            </a:pPr>
            <a:r>
              <a:rPr lang="en-US" sz="900" dirty="0">
                <a:solidFill>
                  <a:srgbClr val="FF0000"/>
                </a:solidFill>
              </a:rPr>
              <a:t>PAPA JOHNS PIZZA</a:t>
            </a:r>
          </a:p>
          <a:p>
            <a:pPr lvl="0" algn="ctr">
              <a:defRPr/>
            </a:pPr>
            <a:r>
              <a:rPr lang="en-US" sz="900" dirty="0">
                <a:solidFill>
                  <a:srgbClr val="000000"/>
                </a:solidFill>
              </a:rPr>
              <a:t>Pepperoni </a:t>
            </a:r>
          </a:p>
          <a:p>
            <a:pPr lvl="0" algn="ctr">
              <a:defRPr/>
            </a:pPr>
            <a:r>
              <a:rPr lang="en-US" sz="900" dirty="0">
                <a:solidFill>
                  <a:srgbClr val="FF0000"/>
                </a:solidFill>
              </a:rPr>
              <a:t>OR</a:t>
            </a:r>
          </a:p>
          <a:p>
            <a:pPr lvl="0" algn="ctr">
              <a:defRPr/>
            </a:pPr>
            <a:r>
              <a:rPr lang="en-US" sz="900" dirty="0">
                <a:solidFill>
                  <a:srgbClr val="000000"/>
                </a:solidFill>
              </a:rPr>
              <a:t>Cheese</a:t>
            </a:r>
          </a:p>
          <a:p>
            <a:pPr lvl="0" algn="ctr">
              <a:defRPr/>
            </a:pPr>
            <a:r>
              <a:rPr lang="en-US" sz="900" dirty="0">
                <a:solidFill>
                  <a:srgbClr val="000000"/>
                </a:solidFill>
              </a:rPr>
              <a:t>with </a:t>
            </a:r>
          </a:p>
          <a:p>
            <a:pPr lvl="0" algn="ctr">
              <a:defRPr/>
            </a:pPr>
            <a:r>
              <a:rPr lang="en-US" sz="900" dirty="0">
                <a:solidFill>
                  <a:srgbClr val="000000"/>
                </a:solidFill>
              </a:rPr>
              <a:t>Fresh Veggies with Dip</a:t>
            </a:r>
          </a:p>
          <a:p>
            <a:pPr lvl="0" algn="ctr">
              <a:defRPr/>
            </a:pPr>
            <a:r>
              <a:rPr lang="en-US" sz="900" dirty="0">
                <a:solidFill>
                  <a:srgbClr val="000000"/>
                </a:solidFill>
              </a:rPr>
              <a:t>Apple Slices</a:t>
            </a:r>
          </a:p>
          <a:p>
            <a:pPr lvl="0" algn="ctr">
              <a:defRPr/>
            </a:pPr>
            <a:r>
              <a:rPr lang="en-US" sz="900" dirty="0">
                <a:solidFill>
                  <a:srgbClr val="000000"/>
                </a:solidFill>
              </a:rPr>
              <a:t>Oven Baked Cookie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7BF71B-8009-CDA2-03DD-A19229B59588}"/>
              </a:ext>
            </a:extLst>
          </p:cNvPr>
          <p:cNvSpPr txBox="1"/>
          <p:nvPr/>
        </p:nvSpPr>
        <p:spPr>
          <a:xfrm>
            <a:off x="4695532" y="529894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NOON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70C0"/>
                </a:solidFill>
                <a:latin typeface="Arial" panose="020B0604020202020204"/>
              </a:rPr>
              <a:t>DISMISSAL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70C0"/>
                </a:solidFill>
                <a:latin typeface="Arial" panose="020B0604020202020204"/>
              </a:rPr>
              <a:t>NO FSC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LUNCH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8BCB16-7605-4CDD-12DF-29D7666559EE}"/>
              </a:ext>
            </a:extLst>
          </p:cNvPr>
          <p:cNvSpPr txBox="1"/>
          <p:nvPr/>
        </p:nvSpPr>
        <p:spPr>
          <a:xfrm>
            <a:off x="616996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B050"/>
                </a:solidFill>
                <a:latin typeface="Arial" panose="020B0604020202020204"/>
              </a:rPr>
              <a:t>SCHOOL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B050"/>
                </a:solidFill>
                <a:latin typeface="Arial" panose="020B0604020202020204"/>
              </a:rPr>
              <a:t>FALL FEST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SET UP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405EA9-35A7-C5F9-6F84-E367E0DC3033}"/>
              </a:ext>
            </a:extLst>
          </p:cNvPr>
          <p:cNvSpPr txBox="1"/>
          <p:nvPr/>
        </p:nvSpPr>
        <p:spPr>
          <a:xfrm>
            <a:off x="230707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Pancake &amp; Sausage Bites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Chicken n' Waffles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Golden Hash Brown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Frosty Peaches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Yogurt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F46CF4-A190-02D2-6ACB-9B0E4CB74C2A}"/>
              </a:ext>
            </a:extLst>
          </p:cNvPr>
          <p:cNvSpPr txBox="1"/>
          <p:nvPr/>
        </p:nvSpPr>
        <p:spPr>
          <a:xfrm>
            <a:off x="-1395101" y="1975865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CAD646-70ED-CC9E-3BC4-1BC586C3BC39}"/>
              </a:ext>
            </a:extLst>
          </p:cNvPr>
          <p:cNvSpPr txBox="1"/>
          <p:nvPr/>
        </p:nvSpPr>
        <p:spPr>
          <a:xfrm>
            <a:off x="1714367" y="16733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French Toast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Egg &amp; Cheese on a Croissant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Crispy Bacon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Yogurt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Frosty Peaches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B342F-C288-DF1E-DEF6-160AC151F11F}"/>
              </a:ext>
            </a:extLst>
          </p:cNvPr>
          <p:cNvSpPr txBox="1"/>
          <p:nvPr/>
        </p:nvSpPr>
        <p:spPr>
          <a:xfrm>
            <a:off x="3198027" y="16733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lvl="0" algn="ctr">
              <a:defRPr/>
            </a:pPr>
            <a:r>
              <a:rPr lang="en-US" sz="900" dirty="0">
                <a:solidFill>
                  <a:srgbClr val="FF0000"/>
                </a:solidFill>
              </a:rPr>
              <a:t>PAPA JOHNS PIZZA</a:t>
            </a:r>
          </a:p>
          <a:p>
            <a:pPr lvl="0" algn="ctr">
              <a:defRPr/>
            </a:pPr>
            <a:r>
              <a:rPr lang="en-US" sz="900" dirty="0">
                <a:solidFill>
                  <a:srgbClr val="000000"/>
                </a:solidFill>
              </a:rPr>
              <a:t>Pepperoni </a:t>
            </a:r>
          </a:p>
          <a:p>
            <a:pPr lvl="0" algn="ctr">
              <a:defRPr/>
            </a:pPr>
            <a:r>
              <a:rPr lang="en-US" sz="900" dirty="0">
                <a:solidFill>
                  <a:srgbClr val="FF0000"/>
                </a:solidFill>
              </a:rPr>
              <a:t>OR</a:t>
            </a:r>
          </a:p>
          <a:p>
            <a:pPr lvl="0" algn="ctr">
              <a:defRPr/>
            </a:pPr>
            <a:r>
              <a:rPr lang="en-US" sz="900" dirty="0">
                <a:solidFill>
                  <a:srgbClr val="000000"/>
                </a:solidFill>
              </a:rPr>
              <a:t>Cheese</a:t>
            </a:r>
          </a:p>
          <a:p>
            <a:pPr lvl="0" algn="ctr">
              <a:defRPr/>
            </a:pPr>
            <a:r>
              <a:rPr lang="en-US" sz="900" dirty="0">
                <a:solidFill>
                  <a:srgbClr val="000000"/>
                </a:solidFill>
              </a:rPr>
              <a:t>with </a:t>
            </a:r>
          </a:p>
          <a:p>
            <a:pPr lvl="0" algn="ctr">
              <a:defRPr/>
            </a:pPr>
            <a:r>
              <a:rPr lang="en-US" sz="900" dirty="0">
                <a:solidFill>
                  <a:srgbClr val="000000"/>
                </a:solidFill>
              </a:rPr>
              <a:t>Fresh Veggies with Dip</a:t>
            </a:r>
          </a:p>
          <a:p>
            <a:pPr lvl="0" algn="ctr">
              <a:defRPr/>
            </a:pPr>
            <a:r>
              <a:rPr lang="en-US" sz="900" dirty="0">
                <a:solidFill>
                  <a:srgbClr val="000000"/>
                </a:solidFill>
              </a:rPr>
              <a:t>Apple Slices</a:t>
            </a:r>
          </a:p>
          <a:p>
            <a:pPr lvl="0" algn="ctr">
              <a:defRPr/>
            </a:pPr>
            <a:r>
              <a:rPr lang="en-US" sz="900" dirty="0">
                <a:solidFill>
                  <a:srgbClr val="000000"/>
                </a:solidFill>
              </a:rPr>
              <a:t>Oven Baked Cookie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EA4F99-5EE0-E935-6D92-4414199A12DB}"/>
              </a:ext>
            </a:extLst>
          </p:cNvPr>
          <p:cNvSpPr txBox="1"/>
          <p:nvPr/>
        </p:nvSpPr>
        <p:spPr>
          <a:xfrm>
            <a:off x="4681687" y="16733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Classic Baked Lasagna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Cheesy Garlic Buttered Noodles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Tossed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Salad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Garlic Breadstick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Apples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DC4105-0040-65F1-4E10-0EB22D9D28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898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Chicken Alfredo Pasta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Toasted Beef Ravioli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with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Garlic Breadstick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Garden Salad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Diced Peaches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E79147B-AE91-7A50-4200-F1702D791F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0264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1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2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SIDES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4EEFE4-7907-DD71-3BC8-BDEC3F4F8A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8630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1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2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SIDES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8F178D1-8DDC-3746-7238-567F3A4B6D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6996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1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2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SIDES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6FD5582C-19CE-8987-3B91-2F466296D4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ctr" defTabSz="10058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St. Gerard Majella</a:t>
            </a:r>
          </a:p>
          <a:p>
            <a:pPr algn="ctr"/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9CDB3E2-4CA3-2CA0-64EB-D4951AF421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2508399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E1A845D-2F1C-875F-CFA0-5D62068967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3712464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8399F6-5D44-7731-4BE9-44A3BBB832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4910328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F4BDB39-B5BF-BF18-D572-74E3F0893F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610819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AE11DAD-DE9B-2127-8157-B37E9F3AB2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7308238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B7E5186-8ACB-255F-CD79-F7A92C34BA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F33C0B9-E1D3-E861-D774-2BFB82DD7D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0144B9B-CC53-DFED-FAF0-36DD3C37D9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5474973-1BA9-4DE5-8FEC-6DF6C29EAA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C5AC72C-5FF5-93C7-CB49-06F10AE9DA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7FF6FA2-F2AB-FFC4-1784-664E4655FC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D1BE11E-C453-ABBA-F241-00ACC4613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D33707C-79CF-5975-C0BF-37788A1CE1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5E396F2-20F2-A0D1-A79A-CFE2E43CC0C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00E5D83-1BF8-33B7-0261-CC313E51C2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422F44C-4D22-42FE-FBB0-8E8EE09000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87CBCB"/>
                </a:solidFill>
                <a:latin typeface="Arial Black" panose="020B0A04020102020204"/>
              </a:rPr>
              <a:t>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FB90AAD-141F-157A-331B-BD8AF0637F4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3015834-5805-56D9-0776-E76383BD912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1141999-4690-C4B6-467F-DA0681CE848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87CBCB"/>
                </a:solidFill>
                <a:latin typeface="Arial Black" panose="020B0A04020102020204"/>
              </a:rPr>
              <a:t>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D99FA56-941E-C512-CF02-E605CA2C49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30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6DC070A-F4D2-03CF-2206-08EF1368E6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2D8F8AF-6834-7C78-095C-56261B01F3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4BA567A-2EB8-665E-F064-FFDA9F3AD7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5FFD178-0A2A-65A7-304F-87A87CE976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0DBAC92-ECC5-EC19-23E2-17ECBB3699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7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8AAFE05-A5C0-CF96-8B1A-1D9EC79D51BC}"/>
              </a:ext>
            </a:extLst>
          </p:cNvPr>
          <p:cNvSpPr/>
          <p:nvPr/>
        </p:nvSpPr>
        <p:spPr>
          <a:xfrm>
            <a:off x="3198026" y="6455664"/>
            <a:ext cx="4363971" cy="1097280"/>
          </a:xfrm>
          <a:prstGeom prst="rect">
            <a:avLst/>
          </a:prstGeom>
          <a:solidFill>
            <a:srgbClr val="DB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BE7ED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6E66DEE-1CD7-1D50-E918-364B41605421}"/>
              </a:ext>
            </a:extLst>
          </p:cNvPr>
          <p:cNvSpPr/>
          <p:nvPr/>
        </p:nvSpPr>
        <p:spPr>
          <a:xfrm>
            <a:off x="3998227" y="6447910"/>
            <a:ext cx="3543334" cy="1086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ctr"/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93F40"/>
                </a:solidFill>
                <a:latin typeface="+mj-lt"/>
              </a:rPr>
              <a:t>Did you know?</a:t>
            </a:r>
          </a:p>
          <a:p>
            <a:pPr>
              <a:lnSpc>
                <a:spcPts val="1300"/>
              </a:lnSpc>
              <a:spcAft>
                <a:spcPts val="400"/>
              </a:spcAft>
            </a:pPr>
            <a:r>
              <a:rPr lang="en-US" sz="1100" dirty="0">
                <a:solidFill>
                  <a:srgbClr val="093F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818 hot dogs are eaten every second in the </a:t>
            </a:r>
            <a:br>
              <a:rPr lang="en-US" sz="1100" dirty="0">
                <a:solidFill>
                  <a:srgbClr val="093F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rgbClr val="093F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U.S. between Memorial Day and Labor Day.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70F93A-CD27-4C93-8AE4-336369DAC833}"/>
              </a:ext>
            </a:extLst>
          </p:cNvPr>
          <p:cNvSpPr txBox="1"/>
          <p:nvPr/>
        </p:nvSpPr>
        <p:spPr>
          <a:xfrm>
            <a:off x="7827687" y="6693636"/>
            <a:ext cx="2276475" cy="1078764"/>
          </a:xfrm>
          <a:prstGeom prst="rect">
            <a:avLst/>
          </a:prstGeom>
          <a:noFill/>
        </p:spPr>
        <p:txBody>
          <a:bodyPr wrap="square" lIns="45720" tIns="0" rIns="45720" bIns="0" rtlCol="0">
            <a:noAutofit/>
          </a:bodyPr>
          <a:lstStyle/>
          <a:p>
            <a:pPr algn="ctr">
              <a:spcBef>
                <a:spcPts val="800"/>
              </a:spcBef>
            </a:pPr>
            <a:r>
              <a:rPr lang="en-US" sz="850" dirty="0">
                <a:solidFill>
                  <a:srgbClr val="000000"/>
                </a:solidFill>
                <a:latin typeface="+mj-lt"/>
              </a:rPr>
              <a:t>MENU IS SUBJECT TO CHANGE</a:t>
            </a:r>
          </a:p>
          <a:p>
            <a:pPr algn="ctr">
              <a:spcBef>
                <a:spcPts val="800"/>
              </a:spcBef>
            </a:pPr>
            <a:r>
              <a:rPr lang="en-US" sz="850" b="0" i="0" dirty="0">
                <a:solidFill>
                  <a:srgbClr val="000000"/>
                </a:solidFill>
                <a:effectLst/>
              </a:rPr>
              <a:t>Contact our dietitian at </a:t>
            </a:r>
            <a:r>
              <a:rPr lang="en-US" sz="850" b="1" i="0" dirty="0" err="1">
                <a:solidFill>
                  <a:srgbClr val="000000"/>
                </a:solidFill>
                <a:effectLst/>
              </a:rPr>
              <a:t>lisa@foodserv.org</a:t>
            </a:r>
            <a:r>
              <a:rPr lang="en-US" sz="850" b="0" i="0" dirty="0">
                <a:solidFill>
                  <a:srgbClr val="000000"/>
                </a:solidFill>
                <a:effectLst/>
              </a:rPr>
              <a:t> for special dietary and allergy concerns.</a:t>
            </a:r>
            <a:endParaRPr lang="en-US" sz="850" dirty="0">
              <a:solidFill>
                <a:srgbClr val="000000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en-US" sz="850" dirty="0">
                <a:solidFill>
                  <a:srgbClr val="000000"/>
                </a:solidFill>
              </a:rPr>
              <a:t>For more information about FSC or employment opportunities, please go to </a:t>
            </a:r>
            <a:r>
              <a:rPr lang="en-US" sz="850" b="1" dirty="0" err="1">
                <a:solidFill>
                  <a:srgbClr val="000000"/>
                </a:solidFill>
              </a:rPr>
              <a:t>www.foodserviceconsultants.org</a:t>
            </a:r>
            <a:endParaRPr lang="en-US" sz="850" b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1BAC1-A244-C894-849B-B746612B5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7689" y="6510990"/>
            <a:ext cx="696442" cy="9866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C4C68B2-6A16-E540-C61F-EAA8B0F8EDAD}"/>
              </a:ext>
            </a:extLst>
          </p:cNvPr>
          <p:cNvSpPr txBox="1"/>
          <p:nvPr/>
        </p:nvSpPr>
        <p:spPr>
          <a:xfrm>
            <a:off x="7795770" y="685800"/>
            <a:ext cx="2262630" cy="626364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SALADS: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MONDAY-Chicken Caesar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TUESDAY-Buffalo Chicken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WEDNESDAY-Chef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THURSDAY-Cranberry Chicken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FRIDAY-BLT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GRAB &amp; GO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 Choice of Cereal, Fresh Fruit,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Yogurt, Hard Boiled Egg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TUESDAY-Turkey &amp; Cheese Croissant, Veggies &amp; Dip, Fresh Fruit, Mini Rice Krispies Treat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WEDNESDAY-Not Available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THURSDAY-Chicken Caesar Wrap, Carrots with Dip, Cheddar Goldfish, Fresh Fruit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FRIDAY-Bagel with Cream Cheese,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Fruit, Yogurt, Raisins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SPECIAL ALA CARTE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(GRADES 3-8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 Chicken Quesadilla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 Bosco Stick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 Baked Potato with Toppings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THURSDAY-Chicken Strips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FRIDAY-Nachos &amp; Cheese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 SPECIAL TREAT DAY $1.75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 IS ICE CREAM DAY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$1.95 GRADES 3RD-8</a:t>
            </a:r>
            <a:r>
              <a:rPr kumimoji="0" lang="en-US" sz="8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MENU IS SUBJECT TO CHANGE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CHECK YOUR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MEAL MAGIC ACCOUNT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THANK YOU!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Cafeteria Manager can be reached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121manager@foodserv.org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6" name="Picture 25" descr="St. Gerard Majella School Kirkwood, MO">
            <a:extLst>
              <a:ext uri="{FF2B5EF4-FFF2-40B4-BE49-F238E27FC236}">
                <a16:creationId xmlns:a16="http://schemas.microsoft.com/office/drawing/2014/main" id="{6273DCB0-46E8-F4E2-3815-C5DFC9BA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42" y="31323"/>
            <a:ext cx="846758" cy="603315"/>
          </a:xfrm>
          <a:prstGeom prst="rect">
            <a:avLst/>
          </a:prstGeom>
          <a:noFill/>
          <a:ln w="15875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ACB343-E1EE-84B0-5CA0-1B7CA127D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69" y="1852720"/>
            <a:ext cx="843346" cy="7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40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SC">
      <a:dk1>
        <a:srgbClr val="29332C"/>
      </a:dk1>
      <a:lt1>
        <a:sysClr val="window" lastClr="FFFFFF"/>
      </a:lt1>
      <a:dk2>
        <a:srgbClr val="44546A"/>
      </a:dk2>
      <a:lt2>
        <a:srgbClr val="0A3317"/>
      </a:lt2>
      <a:accent1>
        <a:srgbClr val="68B068"/>
      </a:accent1>
      <a:accent2>
        <a:srgbClr val="0A3317"/>
      </a:accent2>
      <a:accent3>
        <a:srgbClr val="333333"/>
      </a:accent3>
      <a:accent4>
        <a:srgbClr val="DAE6DD"/>
      </a:accent4>
      <a:accent5>
        <a:srgbClr val="EBF5EB"/>
      </a:accent5>
      <a:accent6>
        <a:srgbClr val="F2FFF2"/>
      </a:accent6>
      <a:hlink>
        <a:srgbClr val="8FCC8F"/>
      </a:hlink>
      <a:folHlink>
        <a:srgbClr val="68B06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82296" tIns="82296" rIns="82296" bIns="82296" rtlCol="0">
        <a:normAutofit/>
      </a:bodyPr>
      <a:lstStyle>
        <a:defPPr marL="0" marR="0" indent="0" algn="ctr" defTabSz="457200" rtl="0" eaLnBrk="1" fontAlgn="auto" latinLnBrk="0" hangingPunct="1">
          <a:spcAft>
            <a:spcPts val="0"/>
          </a:spcAft>
          <a:buClrTx/>
          <a:buSzTx/>
          <a:buFontTx/>
          <a:buNone/>
          <a:tabLst/>
          <a:defRPr kumimoji="0" sz="600" b="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Arial Black" panose="020B0A04020102020204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1982</TotalTime>
  <Words>565</Words>
  <Application>Microsoft Office PowerPoint</Application>
  <PresentationFormat>Custom</PresentationFormat>
  <Paragraphs>223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Paradigm New Media Group</dc:creator>
  <cp:lastModifiedBy>Debbie Hill</cp:lastModifiedBy>
  <cp:revision>46</cp:revision>
  <cp:lastPrinted>2025-07-21T13:22:47Z</cp:lastPrinted>
  <dcterms:created xsi:type="dcterms:W3CDTF">2023-04-12T15:48:29Z</dcterms:created>
  <dcterms:modified xsi:type="dcterms:W3CDTF">2025-07-21T13:28:02Z</dcterms:modified>
</cp:coreProperties>
</file>